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8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  <p:sldMasterId id="2147483704" r:id="rId3"/>
    <p:sldMasterId id="2147483716" r:id="rId4"/>
    <p:sldMasterId id="2147483728" r:id="rId5"/>
    <p:sldMasterId id="2147483740" r:id="rId6"/>
    <p:sldMasterId id="2147483752" r:id="rId7"/>
    <p:sldMasterId id="2147483764" r:id="rId8"/>
    <p:sldMasterId id="2147483776" r:id="rId9"/>
    <p:sldMasterId id="2147483788" r:id="rId10"/>
  </p:sldMasterIdLst>
  <p:notesMasterIdLst>
    <p:notesMasterId r:id="rId61"/>
  </p:notesMasterIdLst>
  <p:sldIdLst>
    <p:sldId id="256" r:id="rId11"/>
    <p:sldId id="257" r:id="rId12"/>
    <p:sldId id="258" r:id="rId13"/>
    <p:sldId id="314" r:id="rId14"/>
    <p:sldId id="315" r:id="rId15"/>
    <p:sldId id="316" r:id="rId16"/>
    <p:sldId id="317" r:id="rId17"/>
    <p:sldId id="318" r:id="rId18"/>
    <p:sldId id="262" r:id="rId19"/>
    <p:sldId id="263" r:id="rId20"/>
    <p:sldId id="286" r:id="rId21"/>
    <p:sldId id="287" r:id="rId22"/>
    <p:sldId id="300" r:id="rId23"/>
    <p:sldId id="301" r:id="rId24"/>
    <p:sldId id="302" r:id="rId25"/>
    <p:sldId id="303" r:id="rId26"/>
    <p:sldId id="284" r:id="rId27"/>
    <p:sldId id="285" r:id="rId28"/>
    <p:sldId id="309" r:id="rId29"/>
    <p:sldId id="305" r:id="rId30"/>
    <p:sldId id="306" r:id="rId31"/>
    <p:sldId id="308" r:id="rId32"/>
    <p:sldId id="320" r:id="rId33"/>
    <p:sldId id="321" r:id="rId34"/>
    <p:sldId id="322" r:id="rId35"/>
    <p:sldId id="283" r:id="rId36"/>
    <p:sldId id="288" r:id="rId37"/>
    <p:sldId id="266" r:id="rId38"/>
    <p:sldId id="267" r:id="rId39"/>
    <p:sldId id="293" r:id="rId40"/>
    <p:sldId id="294" r:id="rId41"/>
    <p:sldId id="296" r:id="rId42"/>
    <p:sldId id="270" r:id="rId43"/>
    <p:sldId id="324" r:id="rId44"/>
    <p:sldId id="271" r:id="rId45"/>
    <p:sldId id="310" r:id="rId46"/>
    <p:sldId id="325" r:id="rId47"/>
    <p:sldId id="323" r:id="rId48"/>
    <p:sldId id="311" r:id="rId49"/>
    <p:sldId id="312" r:id="rId50"/>
    <p:sldId id="298" r:id="rId51"/>
    <p:sldId id="278" r:id="rId52"/>
    <p:sldId id="279" r:id="rId53"/>
    <p:sldId id="328" r:id="rId54"/>
    <p:sldId id="280" r:id="rId55"/>
    <p:sldId id="275" r:id="rId56"/>
    <p:sldId id="326" r:id="rId57"/>
    <p:sldId id="327" r:id="rId58"/>
    <p:sldId id="329" r:id="rId59"/>
    <p:sldId id="330" r:id="rId6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D9B"/>
    <a:srgbClr val="0000CC"/>
    <a:srgbClr val="000000"/>
    <a:srgbClr val="477C89"/>
    <a:srgbClr val="CC6600"/>
    <a:srgbClr val="FF9900"/>
    <a:srgbClr val="33CC3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31"/>
  </p:normalViewPr>
  <p:slideViewPr>
    <p:cSldViewPr snapToGrid="0" snapToObjects="1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CDAE2-1044-44AA-8E16-BB9FD2E2B3C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56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237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099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649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366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33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273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162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869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253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6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83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5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83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17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1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62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0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45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35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8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23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496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56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69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76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67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6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320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74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170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7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00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960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5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4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072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04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87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02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505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761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268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776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38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4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586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758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865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685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893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306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05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270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48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54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178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53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702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634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60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08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585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513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7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527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098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35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263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823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481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857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155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76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6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497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7192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664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25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024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789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13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03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624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5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4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2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7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1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2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0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48677" y="2287270"/>
            <a:ext cx="6932645" cy="1215006"/>
          </a:xfrm>
        </p:spPr>
        <p:txBody>
          <a:bodyPr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卷积神经网络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248677" y="3502276"/>
            <a:ext cx="7098667" cy="579503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(Convolutional </a:t>
            </a:r>
            <a:r>
              <a:rPr kumimoji="1" lang="en-US" altLang="zh-CN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Neural Network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, CNN)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8010" y="5974968"/>
            <a:ext cx="276186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 smtClean="0"/>
              <a:t>汇报人：樊高阳</a:t>
            </a: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zh-CN" altLang="en-US" dirty="0"/>
              <a:t>日期</a:t>
            </a:r>
            <a:r>
              <a:rPr lang="zh-CN" altLang="en-US" dirty="0" smtClean="0"/>
              <a:t>：   </a:t>
            </a:r>
            <a:r>
              <a:rPr lang="en-US" altLang="zh-CN" dirty="0" smtClean="0"/>
              <a:t>2018-6-1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677079" cy="652366"/>
          </a:xfrm>
        </p:spPr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88057" y="1189583"/>
            <a:ext cx="2221464" cy="670303"/>
            <a:chOff x="288057" y="1189583"/>
            <a:chExt cx="2221464" cy="670303"/>
          </a:xfrm>
        </p:grpSpPr>
        <p:sp>
          <p:nvSpPr>
            <p:cNvPr id="40" name="任意形状 8"/>
            <p:cNvSpPr/>
            <p:nvPr/>
          </p:nvSpPr>
          <p:spPr>
            <a:xfrm>
              <a:off x="663109" y="1189583"/>
              <a:ext cx="1846412" cy="670303"/>
            </a:xfrm>
            <a:custGeom>
              <a:avLst/>
              <a:gdLst>
                <a:gd name="connsiteX0" fmla="*/ 0 w 8128000"/>
                <a:gd name="connsiteY0" fmla="*/ 122714 h 1227137"/>
                <a:gd name="connsiteX1" fmla="*/ 122714 w 8128000"/>
                <a:gd name="connsiteY1" fmla="*/ 0 h 1227137"/>
                <a:gd name="connsiteX2" fmla="*/ 8005286 w 8128000"/>
                <a:gd name="connsiteY2" fmla="*/ 0 h 1227137"/>
                <a:gd name="connsiteX3" fmla="*/ 8128000 w 8128000"/>
                <a:gd name="connsiteY3" fmla="*/ 122714 h 1227137"/>
                <a:gd name="connsiteX4" fmla="*/ 8128000 w 8128000"/>
                <a:gd name="connsiteY4" fmla="*/ 1104423 h 1227137"/>
                <a:gd name="connsiteX5" fmla="*/ 8005286 w 8128000"/>
                <a:gd name="connsiteY5" fmla="*/ 1227137 h 1227137"/>
                <a:gd name="connsiteX6" fmla="*/ 122714 w 8128000"/>
                <a:gd name="connsiteY6" fmla="*/ 1227137 h 1227137"/>
                <a:gd name="connsiteX7" fmla="*/ 0 w 8128000"/>
                <a:gd name="connsiteY7" fmla="*/ 1104423 h 1227137"/>
                <a:gd name="connsiteX8" fmla="*/ 0 w 8128000"/>
                <a:gd name="connsiteY8" fmla="*/ 122714 h 122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227137">
                  <a:moveTo>
                    <a:pt x="0" y="122714"/>
                  </a:moveTo>
                  <a:cubicBezTo>
                    <a:pt x="0" y="54941"/>
                    <a:pt x="54941" y="0"/>
                    <a:pt x="122714" y="0"/>
                  </a:cubicBezTo>
                  <a:lnTo>
                    <a:pt x="8005286" y="0"/>
                  </a:lnTo>
                  <a:cubicBezTo>
                    <a:pt x="8073059" y="0"/>
                    <a:pt x="8128000" y="54941"/>
                    <a:pt x="8128000" y="122714"/>
                  </a:cubicBezTo>
                  <a:lnTo>
                    <a:pt x="8128000" y="1104423"/>
                  </a:lnTo>
                  <a:cubicBezTo>
                    <a:pt x="8128000" y="1172196"/>
                    <a:pt x="8073059" y="1227137"/>
                    <a:pt x="8005286" y="1227137"/>
                  </a:cubicBezTo>
                  <a:lnTo>
                    <a:pt x="122714" y="1227137"/>
                  </a:lnTo>
                  <a:cubicBezTo>
                    <a:pt x="54941" y="1227137"/>
                    <a:pt x="0" y="1172196"/>
                    <a:pt x="0" y="1104423"/>
                  </a:cubicBezTo>
                  <a:lnTo>
                    <a:pt x="0" y="1227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1592" tIns="291592" rIns="5981192" bIns="291592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100" kern="1200"/>
            </a:p>
          </p:txBody>
        </p:sp>
        <p:sp>
          <p:nvSpPr>
            <p:cNvPr id="47" name="矩形 46"/>
            <p:cNvSpPr/>
            <p:nvPr/>
          </p:nvSpPr>
          <p:spPr>
            <a:xfrm flipH="1">
              <a:off x="288057" y="1198492"/>
              <a:ext cx="2112243" cy="65248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marL="457200" indent="-457200" defTabSz="609585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卷积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操作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5" y="2195932"/>
            <a:ext cx="2705100" cy="266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99" y="2679533"/>
            <a:ext cx="1657350" cy="1647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66521" y="496717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输入数据（</a:t>
            </a:r>
            <a:r>
              <a:rPr lang="en-US" altLang="zh-CN" dirty="0" smtClean="0"/>
              <a:t>5*5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04248" y="4539766"/>
            <a:ext cx="123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卷积核</a:t>
            </a:r>
            <a:r>
              <a:rPr lang="en-US" altLang="zh-CN" dirty="0" smtClean="0"/>
              <a:t>(3*3)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04247" y="1488302"/>
            <a:ext cx="550888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/>
              <a:t>由卷积核中参数与对应位置图像</a:t>
            </a:r>
            <a:r>
              <a:rPr lang="zh-CN" altLang="en-US" dirty="0" smtClean="0"/>
              <a:t>像素</a:t>
            </a:r>
            <a:r>
              <a:rPr lang="zh-CN" altLang="en-US" dirty="0"/>
              <a:t>逐位相乘后累加作为一次卷积操作结果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19858" y="4223884"/>
            <a:ext cx="25932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33CC33"/>
                </a:solidFill>
              </a:rPr>
              <a:t>1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1</a:t>
            </a:r>
            <a:r>
              <a:rPr lang="en-US" altLang="zh-CN" dirty="0" smtClean="0"/>
              <a:t> + </a:t>
            </a:r>
            <a:r>
              <a:rPr lang="en-US" altLang="zh-CN" dirty="0">
                <a:solidFill>
                  <a:srgbClr val="33CC33"/>
                </a:solidFill>
              </a:rPr>
              <a:t>2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0</a:t>
            </a:r>
            <a:r>
              <a:rPr lang="en-US" altLang="zh-CN" dirty="0" smtClean="0"/>
              <a:t> + </a:t>
            </a:r>
            <a:r>
              <a:rPr lang="en-US" altLang="zh-CN" dirty="0">
                <a:solidFill>
                  <a:srgbClr val="33CC33"/>
                </a:solidFill>
              </a:rPr>
              <a:t>3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1</a:t>
            </a:r>
            <a:r>
              <a:rPr lang="en-US" altLang="zh-CN" dirty="0" smtClean="0"/>
              <a:t> +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CC33"/>
                </a:solidFill>
              </a:rPr>
              <a:t>6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0</a:t>
            </a:r>
            <a:r>
              <a:rPr lang="en-US" altLang="zh-CN" dirty="0" smtClean="0"/>
              <a:t> + </a:t>
            </a:r>
            <a:r>
              <a:rPr lang="en-US" altLang="zh-CN" dirty="0">
                <a:solidFill>
                  <a:srgbClr val="33CC33"/>
                </a:solidFill>
              </a:rPr>
              <a:t>7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1</a:t>
            </a:r>
            <a:r>
              <a:rPr lang="en-US" altLang="zh-CN" dirty="0" smtClean="0"/>
              <a:t> + </a:t>
            </a:r>
            <a:r>
              <a:rPr lang="en-US" altLang="zh-CN" dirty="0" smtClean="0">
                <a:solidFill>
                  <a:srgbClr val="33CC33"/>
                </a:solidFill>
              </a:rPr>
              <a:t>8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0</a:t>
            </a:r>
            <a:r>
              <a:rPr lang="en-US" altLang="zh-CN" dirty="0" smtClean="0"/>
              <a:t> +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33CC33"/>
                </a:solidFill>
              </a:rPr>
              <a:t>9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1</a:t>
            </a:r>
            <a:r>
              <a:rPr lang="en-US" altLang="zh-CN" dirty="0" smtClean="0"/>
              <a:t> + </a:t>
            </a:r>
            <a:r>
              <a:rPr lang="en-US" altLang="zh-CN" dirty="0" smtClean="0">
                <a:solidFill>
                  <a:srgbClr val="33CC33"/>
                </a:solidFill>
              </a:rPr>
              <a:t>8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0</a:t>
            </a:r>
            <a:r>
              <a:rPr lang="en-US" altLang="zh-CN" dirty="0" smtClean="0"/>
              <a:t> + </a:t>
            </a:r>
            <a:r>
              <a:rPr lang="en-US" altLang="zh-CN" dirty="0" smtClean="0">
                <a:solidFill>
                  <a:srgbClr val="33CC33"/>
                </a:solidFill>
              </a:rPr>
              <a:t>7</a:t>
            </a:r>
            <a:r>
              <a:rPr lang="en-US" altLang="zh-CN" dirty="0" smtClean="0"/>
              <a:t>×</a:t>
            </a:r>
            <a:r>
              <a:rPr lang="en-US" altLang="zh-CN" dirty="0" smtClean="0">
                <a:solidFill>
                  <a:srgbClr val="CC6600"/>
                </a:solidFill>
              </a:rPr>
              <a:t>1</a:t>
            </a:r>
          </a:p>
          <a:p>
            <a:r>
              <a:rPr lang="en-US" altLang="zh-CN" dirty="0" smtClean="0"/>
              <a:t>= 27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19858" y="3367650"/>
            <a:ext cx="3101289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 smtClean="0"/>
              <a:t>步长 </a:t>
            </a:r>
            <a:r>
              <a:rPr lang="en-US" altLang="zh-CN" dirty="0" smtClean="0"/>
              <a:t>stride = 1</a:t>
            </a:r>
          </a:p>
          <a:p>
            <a:pPr>
              <a:lnSpc>
                <a:spcPts val="2500"/>
              </a:lnSpc>
            </a:pPr>
            <a:r>
              <a:rPr lang="zh-CN" altLang="en-US" dirty="0" smtClean="0"/>
              <a:t>填充值 </a:t>
            </a:r>
            <a:r>
              <a:rPr lang="en-US" altLang="zh-CN" dirty="0" smtClean="0"/>
              <a:t>zero-padding = 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80" y="1607525"/>
            <a:ext cx="4743450" cy="319087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505574" y="1698965"/>
            <a:ext cx="4868446" cy="3099435"/>
            <a:chOff x="6505574" y="1698965"/>
            <a:chExt cx="4868446" cy="3099435"/>
          </a:xfrm>
        </p:grpSpPr>
        <p:sp>
          <p:nvSpPr>
            <p:cNvPr id="21" name="文本框 20"/>
            <p:cNvSpPr txBox="1"/>
            <p:nvPr/>
          </p:nvSpPr>
          <p:spPr>
            <a:xfrm>
              <a:off x="6505574" y="4429068"/>
              <a:ext cx="425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（</a:t>
              </a:r>
              <a:r>
                <a:rPr lang="en-US" altLang="zh-CN" dirty="0" smtClean="0"/>
                <a:t>b</a:t>
              </a:r>
              <a:r>
                <a:rPr lang="zh-CN" altLang="en-US" dirty="0" smtClean="0"/>
                <a:t>）第二次卷积操作及得到的卷积特征</a:t>
              </a:r>
              <a:endParaRPr lang="zh-CN" altLang="en-US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505574" y="1698965"/>
              <a:ext cx="4868446" cy="2516592"/>
              <a:chOff x="5544648" y="1174138"/>
              <a:chExt cx="4868446" cy="25165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544648" y="1174138"/>
                <a:ext cx="4602700" cy="2095500"/>
                <a:chOff x="5544648" y="1174138"/>
                <a:chExt cx="4602700" cy="2095500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44648" y="1174138"/>
                  <a:ext cx="2105025" cy="2095500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70998" y="1607525"/>
                  <a:ext cx="1276350" cy="1228725"/>
                </a:xfrm>
                <a:prstGeom prst="rect">
                  <a:avLst/>
                </a:prstGeom>
              </p:spPr>
            </p:pic>
            <p:cxnSp>
              <p:nvCxnSpPr>
                <p:cNvPr id="15" name="曲线连接符 14"/>
                <p:cNvCxnSpPr/>
                <p:nvPr/>
              </p:nvCxnSpPr>
              <p:spPr>
                <a:xfrm flipV="1">
                  <a:off x="7634433" y="1727835"/>
                  <a:ext cx="1340022" cy="438808"/>
                </a:xfrm>
                <a:prstGeom prst="curvedConnector3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8709" y="3433855"/>
                <a:ext cx="1684385" cy="256875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5520" y="3461339"/>
                <a:ext cx="1221250" cy="1889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16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13314" y="1603692"/>
            <a:ext cx="5115457" cy="3308041"/>
            <a:chOff x="970383" y="1187132"/>
            <a:chExt cx="5815965" cy="3681605"/>
          </a:xfrm>
        </p:grpSpPr>
        <p:sp>
          <p:nvSpPr>
            <p:cNvPr id="21" name="文本框 20"/>
            <p:cNvSpPr txBox="1"/>
            <p:nvPr/>
          </p:nvSpPr>
          <p:spPr>
            <a:xfrm>
              <a:off x="1107328" y="4457698"/>
              <a:ext cx="5435179" cy="41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（</a:t>
              </a:r>
              <a:r>
                <a:rPr lang="en-US" altLang="zh-CN" dirty="0" smtClean="0"/>
                <a:t>c</a:t>
              </a:r>
              <a:r>
                <a:rPr lang="zh-CN" altLang="en-US" dirty="0" smtClean="0"/>
                <a:t>）第三次卷积操作及得到的卷积特征</a:t>
              </a:r>
              <a:endParaRPr lang="zh-CN" altLang="en-US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83" y="1187132"/>
              <a:ext cx="5572125" cy="26955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223" y="4038122"/>
              <a:ext cx="5191125" cy="23812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280937" y="1603692"/>
            <a:ext cx="5484495" cy="3403622"/>
            <a:chOff x="6280937" y="1254111"/>
            <a:chExt cx="5484495" cy="340362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937" y="1254111"/>
              <a:ext cx="5391150" cy="25488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5257" y="3911399"/>
              <a:ext cx="5210175" cy="36195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555257" y="4288401"/>
              <a:ext cx="478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（</a:t>
              </a:r>
              <a:r>
                <a:rPr lang="en-US" altLang="zh-CN" dirty="0" smtClean="0"/>
                <a:t>d</a:t>
              </a:r>
              <a:r>
                <a:rPr lang="zh-CN" altLang="en-US" dirty="0" smtClean="0"/>
                <a:t>）第三次卷积操作及得到的卷积特征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63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4354" y="1154072"/>
            <a:ext cx="742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00CC"/>
                </a:solidFill>
              </a:rPr>
              <a:t>以三种边缘卷积核（滤波器）来说明卷积神经网络中卷积操作的作用。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在原图上分别作用整体边缘滤波器、 横向边缘滤波器和纵向边缘</a:t>
            </a:r>
            <a:r>
              <a:rPr lang="zh-CN" altLang="en-US" dirty="0" smtClean="0">
                <a:solidFill>
                  <a:srgbClr val="0000CC"/>
                </a:solidFill>
              </a:rPr>
              <a:t>滤波器</a:t>
            </a:r>
            <a:endParaRPr lang="zh-CN" altLang="en-US" dirty="0">
              <a:solidFill>
                <a:srgbClr val="0000CC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26732"/>
              </p:ext>
            </p:extLst>
          </p:nvPr>
        </p:nvGraphicFramePr>
        <p:xfrm>
          <a:off x="1661747" y="280059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-4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-</a:t>
                      </a:r>
                      <a:r>
                        <a:rPr lang="en-US" altLang="zh-CN" sz="2400" dirty="0" smtClean="0"/>
                        <a:t>4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1</a:t>
                      </a:r>
                      <a:r>
                        <a:rPr lang="en-US" altLang="zh-CN" sz="2400" dirty="0" smtClean="0"/>
                        <a:t>6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-</a:t>
                      </a:r>
                      <a:r>
                        <a:rPr lang="en-US" altLang="zh-CN" sz="2400" dirty="0" smtClean="0"/>
                        <a:t>4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-4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84753" y="3314699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</a:t>
            </a:r>
            <a:r>
              <a:rPr lang="en-US" altLang="zh-CN" i="1" baseline="-25000" dirty="0" err="1" smtClean="0"/>
              <a:t>e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= 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343665"/>
              </p:ext>
            </p:extLst>
          </p:nvPr>
        </p:nvGraphicFramePr>
        <p:xfrm>
          <a:off x="4539761" y="283875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-2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815519" y="3352853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</a:t>
            </a:r>
            <a:r>
              <a:rPr lang="en-US" altLang="zh-CN" i="1" baseline="-25000" dirty="0" err="1"/>
              <a:t>h</a:t>
            </a:r>
            <a:r>
              <a:rPr lang="en-US" altLang="zh-CN" dirty="0" smtClean="0"/>
              <a:t> = </a:t>
            </a:r>
            <a:endParaRPr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9533"/>
              </p:ext>
            </p:extLst>
          </p:nvPr>
        </p:nvGraphicFramePr>
        <p:xfrm>
          <a:off x="7663151" y="283875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-</a:t>
                      </a:r>
                      <a:r>
                        <a:rPr lang="en-US" altLang="zh-CN" sz="2400" dirty="0" smtClean="0"/>
                        <a:t>2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886157" y="3352853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</a:t>
            </a:r>
            <a:r>
              <a:rPr lang="en-US" altLang="zh-CN" i="1" baseline="-25000" dirty="0" err="1"/>
              <a:t>v</a:t>
            </a:r>
            <a:r>
              <a:rPr lang="en-US" altLang="zh-CN" dirty="0" smtClean="0"/>
              <a:t> =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110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3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3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3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3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3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3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4353" y="1154072"/>
            <a:ext cx="100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若原图像素 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x,y</a:t>
            </a:r>
            <a:r>
              <a:rPr lang="en-US" altLang="zh-CN" dirty="0">
                <a:solidFill>
                  <a:srgbClr val="0000CC"/>
                </a:solidFill>
              </a:rPr>
              <a:t>) </a:t>
            </a:r>
            <a:r>
              <a:rPr lang="zh-CN" altLang="en-US" dirty="0">
                <a:solidFill>
                  <a:srgbClr val="0000CC"/>
                </a:solidFill>
              </a:rPr>
              <a:t>处可能存在物体边缘，则其四周 </a:t>
            </a:r>
            <a:r>
              <a:rPr lang="en-US" altLang="zh-CN" dirty="0">
                <a:solidFill>
                  <a:srgbClr val="0000CC"/>
                </a:solidFill>
              </a:rPr>
              <a:t>(x</a:t>
            </a:r>
            <a:r>
              <a:rPr lang="en-US" altLang="zh-CN" dirty="0" smtClean="0">
                <a:solidFill>
                  <a:srgbClr val="0000CC"/>
                </a:solidFill>
              </a:rPr>
              <a:t>−1, y</a:t>
            </a:r>
            <a:r>
              <a:rPr lang="en-US" altLang="zh-CN" dirty="0">
                <a:solidFill>
                  <a:srgbClr val="0000CC"/>
                </a:solidFill>
              </a:rPr>
              <a:t>)</a:t>
            </a:r>
            <a:r>
              <a:rPr lang="zh-CN" altLang="en-US" dirty="0">
                <a:solidFill>
                  <a:srgbClr val="0000CC"/>
                </a:solidFill>
              </a:rPr>
              <a:t>， </a:t>
            </a:r>
            <a:r>
              <a:rPr lang="en-US" altLang="zh-CN" dirty="0">
                <a:solidFill>
                  <a:srgbClr val="0000CC"/>
                </a:solidFill>
              </a:rPr>
              <a:t>(x+1</a:t>
            </a:r>
            <a:r>
              <a:rPr lang="en-US" altLang="zh-CN" dirty="0" smtClean="0">
                <a:solidFill>
                  <a:srgbClr val="0000CC"/>
                </a:solidFill>
              </a:rPr>
              <a:t>, y</a:t>
            </a:r>
            <a:r>
              <a:rPr lang="en-US" altLang="zh-CN" dirty="0">
                <a:solidFill>
                  <a:srgbClr val="0000CC"/>
                </a:solidFill>
              </a:rPr>
              <a:t>)</a:t>
            </a:r>
            <a:r>
              <a:rPr lang="zh-CN" altLang="en-US" dirty="0">
                <a:solidFill>
                  <a:srgbClr val="0000CC"/>
                </a:solidFill>
              </a:rPr>
              <a:t>， </a:t>
            </a:r>
            <a:r>
              <a:rPr lang="en-US" altLang="zh-CN" dirty="0">
                <a:solidFill>
                  <a:srgbClr val="0000CC"/>
                </a:solidFill>
              </a:rPr>
              <a:t>(x</a:t>
            </a:r>
            <a:r>
              <a:rPr lang="en-US" altLang="zh-CN" dirty="0" smtClean="0">
                <a:solidFill>
                  <a:srgbClr val="0000CC"/>
                </a:solidFill>
              </a:rPr>
              <a:t>, y</a:t>
            </a:r>
            <a:r>
              <a:rPr lang="en-US" altLang="zh-CN" dirty="0">
                <a:solidFill>
                  <a:srgbClr val="0000CC"/>
                </a:solidFill>
              </a:rPr>
              <a:t>−1)</a:t>
            </a:r>
            <a:r>
              <a:rPr lang="zh-CN" altLang="en-US" dirty="0">
                <a:solidFill>
                  <a:srgbClr val="0000CC"/>
                </a:solidFill>
              </a:rPr>
              <a:t>，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smtClean="0">
                <a:solidFill>
                  <a:srgbClr val="0000CC"/>
                </a:solidFill>
              </a:rPr>
              <a:t>x,  y+1</a:t>
            </a:r>
            <a:r>
              <a:rPr lang="en-US" altLang="zh-CN" dirty="0">
                <a:solidFill>
                  <a:srgbClr val="0000CC"/>
                </a:solidFill>
              </a:rPr>
              <a:t>) </a:t>
            </a:r>
            <a:r>
              <a:rPr lang="zh-CN" altLang="en-US" dirty="0">
                <a:solidFill>
                  <a:srgbClr val="0000CC"/>
                </a:solidFill>
              </a:rPr>
              <a:t>处像素值应与 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x,y</a:t>
            </a:r>
            <a:r>
              <a:rPr lang="en-US" altLang="zh-CN" dirty="0">
                <a:solidFill>
                  <a:srgbClr val="0000CC"/>
                </a:solidFill>
              </a:rPr>
              <a:t>) </a:t>
            </a:r>
            <a:r>
              <a:rPr lang="zh-CN" altLang="en-US" dirty="0">
                <a:solidFill>
                  <a:srgbClr val="0000CC"/>
                </a:solidFill>
              </a:rPr>
              <a:t>处有显著差异。此时，如作用以</a:t>
            </a:r>
            <a:r>
              <a:rPr lang="zh-CN" altLang="en-US" dirty="0" smtClean="0">
                <a:solidFill>
                  <a:srgbClr val="0000CC"/>
                </a:solidFill>
              </a:rPr>
              <a:t>整体边缘</a:t>
            </a:r>
            <a:r>
              <a:rPr lang="zh-CN" altLang="en-US" dirty="0">
                <a:solidFill>
                  <a:srgbClr val="0000CC"/>
                </a:solidFill>
              </a:rPr>
              <a:t>滤波器 </a:t>
            </a:r>
            <a:r>
              <a:rPr lang="en-US" altLang="zh-CN" i="1" dirty="0" err="1" smtClean="0">
                <a:solidFill>
                  <a:srgbClr val="0000CC"/>
                </a:solidFill>
              </a:rPr>
              <a:t>Ke</a:t>
            </a:r>
            <a:r>
              <a:rPr lang="zh-CN" altLang="en-US" dirty="0" smtClean="0">
                <a:solidFill>
                  <a:srgbClr val="0000CC"/>
                </a:solidFill>
              </a:rPr>
              <a:t>，</a:t>
            </a:r>
            <a:r>
              <a:rPr lang="zh-CN" altLang="en-US" dirty="0">
                <a:solidFill>
                  <a:srgbClr val="0000CC"/>
                </a:solidFill>
              </a:rPr>
              <a:t>可消除四周像素值差异小的图像区域而保留显著差异区域，以此可检测出物体边缘</a:t>
            </a:r>
            <a:r>
              <a:rPr lang="zh-CN" altLang="en-US" dirty="0" smtClean="0">
                <a:solidFill>
                  <a:srgbClr val="0000CC"/>
                </a:solidFill>
              </a:rPr>
              <a:t>信息。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967389"/>
              </p:ext>
            </p:extLst>
          </p:nvPr>
        </p:nvGraphicFramePr>
        <p:xfrm>
          <a:off x="5683511" y="2909949"/>
          <a:ext cx="1149237" cy="983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-4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-</a:t>
                      </a:r>
                      <a:r>
                        <a:rPr lang="en-US" altLang="zh-CN" sz="1400" dirty="0" smtClean="0"/>
                        <a:t>4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1</a:t>
                      </a:r>
                      <a:r>
                        <a:rPr lang="en-US" altLang="zh-CN" sz="1400" dirty="0" smtClean="0"/>
                        <a:t>6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-</a:t>
                      </a:r>
                      <a:r>
                        <a:rPr lang="en-US" altLang="zh-CN" sz="1400" dirty="0" smtClean="0"/>
                        <a:t>4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-4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093481" y="3216865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</a:t>
            </a:r>
            <a:r>
              <a:rPr lang="en-US" altLang="zh-CN" i="1" baseline="-25000" dirty="0" err="1" smtClean="0"/>
              <a:t>h</a:t>
            </a:r>
            <a:r>
              <a:rPr lang="en-US" altLang="zh-CN" dirty="0" smtClean="0"/>
              <a:t> =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79" y="3035178"/>
            <a:ext cx="353377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91" y="5251318"/>
            <a:ext cx="79057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70" y="3035178"/>
            <a:ext cx="3505200" cy="1952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4239" y="5137753"/>
            <a:ext cx="2751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/>
              <a:t>（</a:t>
            </a:r>
            <a:r>
              <a:rPr lang="en-US" altLang="zh-CN" sz="1500" dirty="0" smtClean="0"/>
              <a:t>b</a:t>
            </a:r>
            <a:r>
              <a:rPr lang="zh-CN" altLang="en-US" sz="1500" dirty="0" smtClean="0"/>
              <a:t>）整体边缘滤波器</a:t>
            </a:r>
            <a:r>
              <a:rPr lang="en-US" altLang="zh-CN" sz="1500" i="1" dirty="0" err="1" smtClean="0"/>
              <a:t>K</a:t>
            </a:r>
            <a:r>
              <a:rPr lang="en-US" altLang="zh-CN" sz="1500" i="1" baseline="-25000" dirty="0" err="1"/>
              <a:t>h</a:t>
            </a:r>
            <a:endParaRPr lang="zh-CN" altLang="en-US" sz="1500" i="1" baseline="-25000" dirty="0"/>
          </a:p>
        </p:txBody>
      </p:sp>
      <p:sp>
        <p:nvSpPr>
          <p:cNvPr id="11" name="右箭头 10"/>
          <p:cNvSpPr/>
          <p:nvPr/>
        </p:nvSpPr>
        <p:spPr>
          <a:xfrm>
            <a:off x="5060691" y="3905983"/>
            <a:ext cx="2497015" cy="5780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615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9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93481" y="3216865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</a:t>
            </a:r>
            <a:r>
              <a:rPr lang="en-US" altLang="zh-CN" i="1" baseline="-25000" dirty="0" err="1"/>
              <a:t>h</a:t>
            </a:r>
            <a:r>
              <a:rPr lang="en-US" altLang="zh-CN" dirty="0" smtClean="0"/>
              <a:t> =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79" y="3035178"/>
            <a:ext cx="353377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91" y="5251318"/>
            <a:ext cx="790575" cy="276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4239" y="5137753"/>
            <a:ext cx="2751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/>
              <a:t>（</a:t>
            </a:r>
            <a:r>
              <a:rPr lang="en-US" altLang="zh-CN" sz="1500" dirty="0"/>
              <a:t>c</a:t>
            </a:r>
            <a:r>
              <a:rPr lang="zh-CN" altLang="en-US" sz="1500" dirty="0" smtClean="0"/>
              <a:t>）横向边缘滤波器</a:t>
            </a:r>
            <a:r>
              <a:rPr lang="en-US" altLang="zh-CN" sz="1500" i="1" dirty="0" err="1" smtClean="0"/>
              <a:t>K</a:t>
            </a:r>
            <a:r>
              <a:rPr lang="en-US" altLang="zh-CN" sz="1500" i="1" baseline="-25000" dirty="0" err="1"/>
              <a:t>h</a:t>
            </a:r>
            <a:endParaRPr lang="zh-CN" altLang="en-US" sz="1500" i="1" baseline="-25000" dirty="0"/>
          </a:p>
        </p:txBody>
      </p:sp>
      <p:sp>
        <p:nvSpPr>
          <p:cNvPr id="11" name="右箭头 10"/>
          <p:cNvSpPr/>
          <p:nvPr/>
        </p:nvSpPr>
        <p:spPr>
          <a:xfrm>
            <a:off x="5060691" y="3905983"/>
            <a:ext cx="2497015" cy="5780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126" y="3035178"/>
            <a:ext cx="3524250" cy="1990725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424428"/>
              </p:ext>
            </p:extLst>
          </p:nvPr>
        </p:nvGraphicFramePr>
        <p:xfrm>
          <a:off x="5731551" y="2962780"/>
          <a:ext cx="115529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-2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110083" y="1482861"/>
            <a:ext cx="60324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dirty="0"/>
              <a:t>横向边缘滤波器可</a:t>
            </a:r>
            <a:r>
              <a:rPr lang="zh-CN" altLang="en-US" sz="2400" dirty="0" smtClean="0"/>
              <a:t>保留图像横向</a:t>
            </a:r>
            <a:r>
              <a:rPr lang="zh-CN" altLang="en-US" sz="2400" dirty="0"/>
              <a:t>的边缘信息</a:t>
            </a:r>
          </a:p>
        </p:txBody>
      </p:sp>
    </p:spTree>
    <p:extLst>
      <p:ext uri="{BB962C8B-B14F-4D97-AF65-F5344CB8AC3E}">
        <p14:creationId xmlns:p14="http://schemas.microsoft.com/office/powerpoint/2010/main" val="2067280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93481" y="3216865"/>
            <a:ext cx="7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Kv</a:t>
            </a:r>
            <a:r>
              <a:rPr lang="en-US" altLang="zh-CN" dirty="0" smtClean="0"/>
              <a:t> =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79" y="3035178"/>
            <a:ext cx="353377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91" y="5251318"/>
            <a:ext cx="790575" cy="276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4239" y="5137753"/>
            <a:ext cx="2751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/>
              <a:t>（</a:t>
            </a:r>
            <a:r>
              <a:rPr lang="en-US" altLang="zh-CN" sz="1500" dirty="0" smtClean="0"/>
              <a:t>d</a:t>
            </a:r>
            <a:r>
              <a:rPr lang="zh-CN" altLang="en-US" sz="1500" dirty="0" smtClean="0"/>
              <a:t>）纵向边缘滤波器</a:t>
            </a:r>
            <a:r>
              <a:rPr lang="en-US" altLang="zh-CN" sz="1500" i="1" dirty="0" err="1" smtClean="0"/>
              <a:t>Kv</a:t>
            </a:r>
            <a:endParaRPr lang="zh-CN" altLang="en-US" sz="1500" i="1" baseline="-25000" dirty="0"/>
          </a:p>
        </p:txBody>
      </p:sp>
      <p:sp>
        <p:nvSpPr>
          <p:cNvPr id="11" name="右箭头 10"/>
          <p:cNvSpPr/>
          <p:nvPr/>
        </p:nvSpPr>
        <p:spPr>
          <a:xfrm>
            <a:off x="5060691" y="3905983"/>
            <a:ext cx="2497015" cy="5780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5" y="3014469"/>
            <a:ext cx="3505200" cy="2019300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69569"/>
              </p:ext>
            </p:extLst>
          </p:nvPr>
        </p:nvGraphicFramePr>
        <p:xfrm>
          <a:off x="5793614" y="3014469"/>
          <a:ext cx="1164327" cy="915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-</a:t>
                      </a:r>
                      <a:r>
                        <a:rPr lang="en-US" altLang="zh-CN" sz="1400" dirty="0" smtClean="0"/>
                        <a:t>2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-1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25520" y="1431822"/>
            <a:ext cx="60324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dirty="0" smtClean="0"/>
              <a:t>纵向</a:t>
            </a:r>
            <a:r>
              <a:rPr lang="zh-CN" altLang="en-US" sz="2400" dirty="0"/>
              <a:t>边缘滤波器可</a:t>
            </a:r>
            <a:r>
              <a:rPr lang="zh-CN" altLang="en-US" sz="2400" dirty="0" smtClean="0"/>
              <a:t>保留图像横向</a:t>
            </a:r>
            <a:r>
              <a:rPr lang="zh-CN" altLang="en-US" sz="2400" dirty="0"/>
              <a:t>的边缘信息</a:t>
            </a:r>
          </a:p>
        </p:txBody>
      </p:sp>
    </p:spTree>
    <p:extLst>
      <p:ext uri="{BB962C8B-B14F-4D97-AF65-F5344CB8AC3E}">
        <p14:creationId xmlns:p14="http://schemas.microsoft.com/office/powerpoint/2010/main" val="182839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4544881" cy="1162546"/>
          </a:xfrm>
        </p:spPr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772584" y="5388971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087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8710047" y="93337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09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246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087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929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771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6246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7087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929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8771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246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087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929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771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256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7087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929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771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08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54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56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09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91365" y="1732535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</a:rPr>
              <a:t>tride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=1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56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87891" y="478406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44536" y="936721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69025" y="1405709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087891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237060" y="2785872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56036" y="5262586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2453398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2404631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772584" y="5388971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246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087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929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771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6246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7087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929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8771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246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087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929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771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246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7087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929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771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7211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8833258" y="82009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09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12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54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30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09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6429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7271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113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8955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429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7271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8113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8955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6429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7271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8113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8955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6429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7271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8113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8955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096000" y="1789386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939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91365" y="1732535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</a:rPr>
              <a:t>tride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=1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39745" y="617416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9800" y="4052685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Feature</a:t>
            </a:r>
          </a:p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Map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34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78" y="1790700"/>
            <a:ext cx="2600325" cy="38481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65" y="3267808"/>
            <a:ext cx="819150" cy="11049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84" y="2571750"/>
            <a:ext cx="1905000" cy="571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505" y="1662112"/>
            <a:ext cx="2314575" cy="410527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5961184" y="3714749"/>
            <a:ext cx="2013438" cy="4337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704218" y="4744153"/>
            <a:ext cx="2110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一个 </a:t>
            </a:r>
            <a:r>
              <a:rPr lang="en-US" altLang="zh-CN" sz="2000" dirty="0" smtClean="0">
                <a:solidFill>
                  <a:srgbClr val="FF0000"/>
                </a:solidFill>
              </a:rPr>
              <a:t>5×5 </a:t>
            </a:r>
            <a:r>
              <a:rPr lang="zh-CN" altLang="en-US" sz="2000" dirty="0" smtClean="0">
                <a:solidFill>
                  <a:srgbClr val="FF0000"/>
                </a:solidFill>
              </a:rPr>
              <a:t>卷积核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8824" y="5795932"/>
            <a:ext cx="270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32</a:t>
            </a:r>
            <a:r>
              <a:rPr lang="en-US" altLang="zh-CN" sz="2000" dirty="0">
                <a:solidFill>
                  <a:srgbClr val="FF0000"/>
                </a:solidFill>
              </a:rPr>
              <a:t>×</a:t>
            </a:r>
            <a:r>
              <a:rPr lang="en-US" altLang="zh-CN" sz="2000" dirty="0" smtClean="0">
                <a:solidFill>
                  <a:srgbClr val="FF0000"/>
                </a:solidFill>
              </a:rPr>
              <a:t> 32 ×3 </a:t>
            </a:r>
            <a:r>
              <a:rPr lang="zh-CN" altLang="en-US" sz="2000" dirty="0" smtClean="0">
                <a:solidFill>
                  <a:srgbClr val="FF0000"/>
                </a:solidFill>
              </a:rPr>
              <a:t>输入图像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281353" y="465993"/>
            <a:ext cx="11359661" cy="35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3426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077075" y="1300885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912100" y="1404224"/>
            <a:ext cx="3234689" cy="445150"/>
          </a:xfrm>
        </p:spPr>
        <p:txBody>
          <a:bodyPr/>
          <a:lstStyle/>
          <a:p>
            <a:r>
              <a:rPr kumimoji="1" lang="en-US" altLang="zh-CN" sz="2800" dirty="0" smtClean="0"/>
              <a:t>CNN</a:t>
            </a:r>
            <a:endParaRPr kumimoji="1"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077075" y="2134961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912100" y="2238301"/>
            <a:ext cx="3234689" cy="445150"/>
          </a:xfrm>
        </p:spPr>
        <p:txBody>
          <a:bodyPr/>
          <a:lstStyle/>
          <a:p>
            <a:r>
              <a:rPr kumimoji="1" lang="zh-CN" altLang="en-US" sz="2800" dirty="0"/>
              <a:t>卷积层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7077075" y="2891715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912100" y="2995054"/>
            <a:ext cx="3234689" cy="445150"/>
          </a:xfrm>
        </p:spPr>
        <p:txBody>
          <a:bodyPr/>
          <a:lstStyle/>
          <a:p>
            <a:r>
              <a:rPr kumimoji="1" lang="zh-CN" altLang="en-US" sz="2800" dirty="0"/>
              <a:t>池化层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7077075" y="3725791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7912100" y="3829131"/>
            <a:ext cx="3234689" cy="445150"/>
          </a:xfrm>
        </p:spPr>
        <p:txBody>
          <a:bodyPr/>
          <a:lstStyle/>
          <a:p>
            <a:r>
              <a:rPr kumimoji="1" lang="zh-CN" altLang="en-US" sz="2800" dirty="0" smtClean="0"/>
              <a:t>全连接层</a:t>
            </a:r>
            <a:endParaRPr kumimoji="1" lang="zh-CN" altLang="en-US" sz="28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7077075" y="4559867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8008816" y="4663208"/>
            <a:ext cx="3234689" cy="445150"/>
          </a:xfrm>
        </p:spPr>
        <p:txBody>
          <a:bodyPr/>
          <a:lstStyle/>
          <a:p>
            <a:r>
              <a:rPr kumimoji="1" lang="zh-CN" altLang="en-US" sz="2800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70" y="1701312"/>
            <a:ext cx="3147076" cy="318968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332534" y="1107831"/>
            <a:ext cx="2409093" cy="90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/>
              <a:t>输出大小：</a:t>
            </a:r>
            <a:endParaRPr lang="en-US" altLang="zh-CN" sz="2200" dirty="0" smtClean="0"/>
          </a:p>
          <a:p>
            <a:pPr algn="ctr"/>
            <a:r>
              <a:rPr lang="en-US" altLang="zh-CN" sz="2200" dirty="0" smtClean="0"/>
              <a:t>(</a:t>
            </a:r>
            <a:r>
              <a:rPr lang="en-US" altLang="zh-CN" sz="2200" dirty="0"/>
              <a:t>N-F) / stride </a:t>
            </a:r>
            <a:r>
              <a:rPr lang="en-US" altLang="zh-CN" sz="2200" dirty="0" smtClean="0"/>
              <a:t>+ 1</a:t>
            </a:r>
            <a:endParaRPr lang="zh-CN" altLang="en-US" sz="2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332534" y="2778369"/>
            <a:ext cx="3103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N = 7    F = 3    stride = </a:t>
            </a:r>
            <a:r>
              <a:rPr lang="en-US" altLang="zh-CN" sz="2200" dirty="0" smtClean="0">
                <a:solidFill>
                  <a:srgbClr val="FF0000"/>
                </a:solidFill>
              </a:rPr>
              <a:t>1</a:t>
            </a:r>
            <a:r>
              <a:rPr lang="en-US" altLang="zh-CN" sz="2200" dirty="0" smtClean="0"/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zh-CN" sz="2200" dirty="0" smtClean="0"/>
              <a:t>(7 - 3) / </a:t>
            </a:r>
            <a:r>
              <a:rPr lang="en-US" altLang="zh-CN" sz="2200" dirty="0" smtClean="0">
                <a:solidFill>
                  <a:srgbClr val="FF0000"/>
                </a:solidFill>
              </a:rPr>
              <a:t>1</a:t>
            </a:r>
            <a:r>
              <a:rPr lang="en-US" altLang="zh-CN" sz="2200" dirty="0" smtClean="0"/>
              <a:t> + 1 = </a:t>
            </a:r>
            <a:r>
              <a:rPr lang="en-US" altLang="zh-CN" sz="2200" dirty="0" smtClean="0">
                <a:solidFill>
                  <a:srgbClr val="0000CC"/>
                </a:solidFill>
              </a:rPr>
              <a:t>5</a:t>
            </a:r>
            <a:r>
              <a:rPr lang="en-US" altLang="zh-CN" sz="2200" dirty="0" smtClean="0"/>
              <a:t> </a:t>
            </a:r>
          </a:p>
          <a:p>
            <a:r>
              <a:rPr lang="en-US" altLang="zh-CN" sz="2200" dirty="0" smtClean="0"/>
              <a:t>-------------------------------</a:t>
            </a:r>
          </a:p>
          <a:p>
            <a:r>
              <a:rPr lang="en-US" altLang="zh-CN" sz="2200" dirty="0" smtClean="0"/>
              <a:t>N </a:t>
            </a:r>
            <a:r>
              <a:rPr lang="en-US" altLang="zh-CN" sz="2200" dirty="0"/>
              <a:t>= 7    F = 3    stride = </a:t>
            </a:r>
            <a:r>
              <a:rPr lang="en-US" altLang="zh-CN" sz="2200" dirty="0" smtClean="0">
                <a:solidFill>
                  <a:srgbClr val="FF0000"/>
                </a:solidFill>
              </a:rPr>
              <a:t>2</a:t>
            </a:r>
            <a:r>
              <a:rPr lang="en-US" altLang="zh-CN" sz="2200" dirty="0" smtClean="0"/>
              <a:t> </a:t>
            </a:r>
            <a:endParaRPr lang="en-US" altLang="zh-CN" sz="2200" dirty="0"/>
          </a:p>
          <a:p>
            <a:r>
              <a:rPr lang="en-US" altLang="zh-CN" sz="2200" dirty="0"/>
              <a:t>=&gt;  (7 - 3) / </a:t>
            </a:r>
            <a:r>
              <a:rPr lang="en-US" altLang="zh-CN" sz="2200" dirty="0" smtClean="0">
                <a:solidFill>
                  <a:srgbClr val="FF0000"/>
                </a:solidFill>
              </a:rPr>
              <a:t>2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+ 1 = </a:t>
            </a:r>
            <a:r>
              <a:rPr lang="en-US" altLang="zh-CN" sz="2200" dirty="0" smtClean="0">
                <a:solidFill>
                  <a:srgbClr val="0000CC"/>
                </a:solidFill>
              </a:rPr>
              <a:t>3</a:t>
            </a:r>
            <a:r>
              <a:rPr lang="en-US" altLang="zh-CN" sz="2200" dirty="0" smtClean="0"/>
              <a:t> </a:t>
            </a:r>
            <a:endParaRPr lang="zh-CN" altLang="en-US" sz="2200" dirty="0"/>
          </a:p>
          <a:p>
            <a:r>
              <a:rPr lang="en-US" altLang="zh-CN" sz="2200" dirty="0" smtClean="0"/>
              <a:t>-------------------------------</a:t>
            </a:r>
          </a:p>
          <a:p>
            <a:r>
              <a:rPr lang="en-US" altLang="zh-CN" sz="2200" dirty="0"/>
              <a:t>N = 7    F = 3    stride = </a:t>
            </a:r>
            <a:r>
              <a:rPr lang="en-US" altLang="zh-CN" sz="2200" dirty="0" smtClean="0">
                <a:solidFill>
                  <a:srgbClr val="FF0000"/>
                </a:solidFill>
              </a:rPr>
              <a:t>3</a:t>
            </a:r>
            <a:r>
              <a:rPr lang="en-US" altLang="zh-CN" sz="2200" dirty="0" smtClean="0"/>
              <a:t> </a:t>
            </a:r>
            <a:endParaRPr lang="en-US" altLang="zh-CN" sz="2200" dirty="0"/>
          </a:p>
          <a:p>
            <a:r>
              <a:rPr lang="en-US" altLang="zh-CN" sz="2200" dirty="0"/>
              <a:t>=&gt;  (7 - 3) / </a:t>
            </a:r>
            <a:r>
              <a:rPr lang="en-US" altLang="zh-CN" sz="2200" dirty="0" smtClean="0">
                <a:solidFill>
                  <a:srgbClr val="FF0000"/>
                </a:solidFill>
              </a:rPr>
              <a:t>3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+ 1 = </a:t>
            </a:r>
            <a:r>
              <a:rPr lang="en-US" altLang="zh-CN" sz="2200" dirty="0" smtClean="0">
                <a:solidFill>
                  <a:srgbClr val="0000CC"/>
                </a:solidFill>
              </a:rPr>
              <a:t>2.33</a:t>
            </a:r>
            <a:r>
              <a:rPr lang="en-US" altLang="zh-CN" sz="2200" dirty="0" smtClean="0"/>
              <a:t> </a:t>
            </a:r>
            <a:endParaRPr lang="zh-CN" altLang="en-US" sz="2200" dirty="0"/>
          </a:p>
          <a:p>
            <a:endParaRPr lang="zh-CN" altLang="en-US" sz="2200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281354" y="501162"/>
            <a:ext cx="11262946" cy="52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81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501" y="553915"/>
            <a:ext cx="2524383" cy="255856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475284" y="1345223"/>
            <a:ext cx="2409093" cy="90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/>
              <a:t>输出大小：</a:t>
            </a:r>
            <a:endParaRPr lang="en-US" altLang="zh-CN" sz="2200" dirty="0" smtClean="0"/>
          </a:p>
          <a:p>
            <a:pPr algn="ctr"/>
            <a:r>
              <a:rPr lang="en-US" altLang="zh-CN" sz="2200" dirty="0" smtClean="0"/>
              <a:t>(</a:t>
            </a:r>
            <a:r>
              <a:rPr lang="en-US" altLang="zh-CN" sz="2200" dirty="0"/>
              <a:t>N-F) / stride </a:t>
            </a:r>
            <a:r>
              <a:rPr lang="en-US" altLang="zh-CN" sz="2200" dirty="0" smtClean="0"/>
              <a:t>+ 1</a:t>
            </a:r>
            <a:endParaRPr lang="zh-CN" altLang="en-US" sz="2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843461" y="2716177"/>
            <a:ext cx="3103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N = </a:t>
            </a:r>
            <a:r>
              <a:rPr lang="en-US" altLang="zh-CN" sz="2200" dirty="0" smtClean="0">
                <a:solidFill>
                  <a:srgbClr val="FF0000"/>
                </a:solidFill>
              </a:rPr>
              <a:t>9</a:t>
            </a:r>
            <a:r>
              <a:rPr lang="en-US" altLang="zh-CN" sz="2200" dirty="0" smtClean="0"/>
              <a:t>    F = 3    stride = 1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zh-CN" sz="2200" dirty="0" smtClean="0"/>
              <a:t>(</a:t>
            </a:r>
            <a:r>
              <a:rPr lang="en-US" altLang="zh-CN" sz="2200" dirty="0" smtClean="0">
                <a:solidFill>
                  <a:srgbClr val="FF0000"/>
                </a:solidFill>
              </a:rPr>
              <a:t>9</a:t>
            </a:r>
            <a:r>
              <a:rPr lang="en-US" altLang="zh-CN" sz="2200" dirty="0" smtClean="0"/>
              <a:t> - 3) / 1 + 1 = </a:t>
            </a:r>
            <a:r>
              <a:rPr lang="en-US" altLang="zh-CN" sz="2200" dirty="0" smtClean="0">
                <a:solidFill>
                  <a:srgbClr val="0000CC"/>
                </a:solidFill>
              </a:rPr>
              <a:t>7</a:t>
            </a:r>
            <a:r>
              <a:rPr lang="en-US" altLang="zh-CN" sz="2200" dirty="0" smtClean="0"/>
              <a:t>  </a:t>
            </a:r>
            <a:endParaRPr lang="zh-CN" altLang="en-US" sz="2200" dirty="0"/>
          </a:p>
          <a:p>
            <a:endParaRPr lang="zh-CN" altLang="en-US" sz="2200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281354" y="501162"/>
            <a:ext cx="11262946" cy="52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92969" y="962434"/>
            <a:ext cx="2338753" cy="448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0</a:t>
            </a:r>
            <a:r>
              <a:rPr lang="zh-CN" altLang="en-US" sz="2000" dirty="0" smtClean="0"/>
              <a:t>填充</a:t>
            </a:r>
            <a:r>
              <a:rPr lang="en-US" altLang="zh-CN" sz="2000" dirty="0"/>
              <a:t>zero-padding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1" y="2148758"/>
            <a:ext cx="2867749" cy="36209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88473" y="4119240"/>
            <a:ext cx="5754565" cy="782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stride </a:t>
            </a:r>
            <a:r>
              <a:rPr lang="en-US" altLang="zh-CN" sz="2200" dirty="0" smtClean="0"/>
              <a:t>= 1</a:t>
            </a:r>
            <a:r>
              <a:rPr lang="en-US" altLang="zh-CN" sz="2200" dirty="0"/>
              <a:t>, </a:t>
            </a:r>
            <a:r>
              <a:rPr lang="en-US" altLang="zh-CN" sz="2200" dirty="0" smtClean="0"/>
              <a:t> filters = F x F</a:t>
            </a:r>
            <a:r>
              <a:rPr lang="en-US" altLang="zh-CN" sz="2200" dirty="0"/>
              <a:t>, </a:t>
            </a:r>
            <a:r>
              <a:rPr lang="en-US" altLang="zh-CN" sz="2200" dirty="0" smtClean="0"/>
              <a:t> zero-padding = </a:t>
            </a:r>
            <a:r>
              <a:rPr lang="en-US" altLang="zh-CN" sz="2200" dirty="0"/>
              <a:t>(F-1)/2</a:t>
            </a:r>
            <a:r>
              <a:rPr lang="en-US" altLang="zh-CN" sz="2200" dirty="0" smtClean="0"/>
              <a:t>.</a:t>
            </a:r>
          </a:p>
          <a:p>
            <a:pPr algn="ctr"/>
            <a:r>
              <a:rPr lang="zh-CN" altLang="en-US" sz="2200" dirty="0"/>
              <a:t>会</a:t>
            </a:r>
            <a:r>
              <a:rPr lang="zh-CN" altLang="en-US" sz="2200" dirty="0" smtClean="0"/>
              <a:t>保持空间结构大小</a:t>
            </a:r>
            <a:endParaRPr lang="zh-CN" altLang="en-US" sz="2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473" y="5358310"/>
            <a:ext cx="3127749" cy="9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05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47" y="1450729"/>
            <a:ext cx="2884976" cy="2924037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V="1">
            <a:off x="281354" y="501162"/>
            <a:ext cx="11262946" cy="52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956538" y="3964141"/>
            <a:ext cx="6356839" cy="1661747"/>
            <a:chOff x="3886199" y="3640015"/>
            <a:chExt cx="6356839" cy="16617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0539" y="4045280"/>
              <a:ext cx="2686050" cy="8096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589" y="4269117"/>
              <a:ext cx="714375" cy="36195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964" y="4045279"/>
              <a:ext cx="2686050" cy="80962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886199" y="3640015"/>
              <a:ext cx="6356839" cy="166174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008557" y="3297476"/>
            <a:ext cx="1776781" cy="439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输出大小：</a:t>
            </a:r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59089" y="992340"/>
            <a:ext cx="4914900" cy="1690504"/>
            <a:chOff x="3719146" y="1132742"/>
            <a:chExt cx="4914900" cy="1690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8614" y="1264711"/>
              <a:ext cx="4448175" cy="1409700"/>
            </a:xfrm>
            <a:prstGeom prst="rect">
              <a:avLst/>
            </a:prstGeom>
          </p:spPr>
        </p:pic>
        <p:sp>
          <p:nvSpPr>
            <p:cNvPr id="14" name="圆角矩形 13"/>
            <p:cNvSpPr/>
            <p:nvPr/>
          </p:nvSpPr>
          <p:spPr>
            <a:xfrm>
              <a:off x="3719146" y="1132742"/>
              <a:ext cx="4914900" cy="1690504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2974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253795" y="3012626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49" y="1312730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5198009" y="2150882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53708" y="2629556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convolution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110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027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564890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95969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64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70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6882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2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6888170" y="453312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70" y="453312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8350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8447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8449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8437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8435204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873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6843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6764927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7208311" y="4168720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7213075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7213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7240595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7207257" y="4787423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7207256" y="4787423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7305675" y="4168720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7305675" y="4947290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7305676" y="6162745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4855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1842573" y="150072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</a:rPr>
              <a:t>Convolution </a:t>
            </a:r>
            <a:r>
              <a:rPr lang="en-US" altLang="zh-TW" sz="3200" b="1" i="1" u="sng" dirty="0" err="1">
                <a:solidFill>
                  <a:prstClr val="black"/>
                </a:solidFill>
                <a:latin typeface="Calibri" panose="020F0502020204030204"/>
              </a:rPr>
              <a:t>v.s</a:t>
            </a:r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</a:rPr>
              <a:t>. Fully Connected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000798" y="4688678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Fully-connected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256392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190880" y="1232762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63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2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70" grpId="0"/>
      <p:bldP spid="72" grpId="0" animBg="1"/>
      <p:bldP spid="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923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232603" y="464071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923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69798" y="23686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3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85" y="1197256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3546123" y="837830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363939" y="1571402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69338" y="49451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969338" y="51111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69338" y="96079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6832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985375" y="22397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985375" y="27013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8: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985375" y="31510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9: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6971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825903" y="443847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13: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820320" y="4902671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14: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820321" y="5380353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15: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7018534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019468" y="5303638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Only connect to 9 input, not fully connected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979405" y="14082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752901" y="3562360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10: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815126" y="578924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16: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11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11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411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411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11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11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11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411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411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411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11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411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7681504" y="280283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7681504" y="749271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7681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7701395" y="1596966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7701393" y="1537264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7701393" y="1537264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7681504" y="1644697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7681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7681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9072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1970464" y="160781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2522656" y="132553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3033845" y="145283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1970464" y="619045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2522656" y="590817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3033845" y="603547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983087" y="1075127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2535279" y="1046899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3046468" y="1059629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143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Less parameters!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11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3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23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546124" y="606998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35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969338" y="49451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969338" y="51111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69338" y="96079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6832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985375" y="22397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985375" y="27013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8: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985375" y="31510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9: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6971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825903" y="443847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13: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820320" y="4902671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14: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820321" y="5380353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15: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7018534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979405" y="14082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752901" y="3562360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10: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815126" y="578924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16: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11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11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411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411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11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11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11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411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411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411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11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411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7681504" y="280283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7681504" y="749271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7681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7701395" y="1596966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7701393" y="1537264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7701393" y="1537264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7681504" y="1644697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7681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7681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9072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9052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1970464" y="160781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2522656" y="132553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3033845" y="145283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1970464" y="619045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2522656" y="590817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3033845" y="603547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983087" y="1075127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2535279" y="1046899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3046468" y="1059629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39550" y="5760326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Shared weights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7681505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7681505" y="1191630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7681505" y="1653426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7710795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7697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7697557" y="3333467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7681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7681504" y="3326994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7681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2232603" y="464071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77" y="1215656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3852459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546123" y="837830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2143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Less parameters!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2153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Even less parameters!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98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23360" y="2270066"/>
            <a:ext cx="6817360" cy="124529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47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卷积是一种局部操作</a:t>
            </a:r>
            <a:r>
              <a:rPr kumimoji="1" lang="zh-CN" altLang="en-US" sz="2400" dirty="0" smtClean="0"/>
              <a:t>，通过</a:t>
            </a:r>
            <a:r>
              <a:rPr kumimoji="1" lang="zh-CN" altLang="en-US" sz="2400" dirty="0"/>
              <a:t>一定大小的卷积核作用于局部图像区域</a:t>
            </a:r>
            <a:r>
              <a:rPr kumimoji="1" lang="zh-CN" altLang="en-US" sz="2400" dirty="0" smtClean="0"/>
              <a:t>获得</a:t>
            </a:r>
            <a:r>
              <a:rPr kumimoji="1" lang="zh-CN" altLang="en-US" sz="2400" dirty="0"/>
              <a:t>图像</a:t>
            </a:r>
            <a:r>
              <a:rPr kumimoji="1" lang="zh-CN" altLang="en-US" sz="2400" dirty="0" smtClean="0"/>
              <a:t>的局部信息。</a:t>
            </a:r>
            <a:endParaRPr kumimoji="1"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1371599" y="3979537"/>
            <a:ext cx="10322169" cy="14365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/>
              <a:t>卷积网络中的卷积</a:t>
            </a:r>
            <a:r>
              <a:rPr kumimoji="1" lang="zh-CN" altLang="en-US" sz="2400" dirty="0" smtClean="0"/>
              <a:t>核可以</a:t>
            </a:r>
            <a:r>
              <a:rPr kumimoji="1" lang="zh-CN" altLang="en-US" sz="2400" dirty="0"/>
              <a:t>学到</a:t>
            </a:r>
            <a:r>
              <a:rPr kumimoji="1" lang="zh-CN" altLang="en-US" sz="2400" dirty="0" smtClean="0"/>
              <a:t>类似</a:t>
            </a:r>
            <a:r>
              <a:rPr kumimoji="1" lang="zh-CN" altLang="en-US" sz="2400" dirty="0"/>
              <a:t>的横向、纵向边缘滤波器，还可以学到任意角度的边缘</a:t>
            </a:r>
            <a:r>
              <a:rPr kumimoji="1" lang="zh-CN" altLang="en-US" sz="2400" dirty="0" smtClean="0"/>
              <a:t>滤波器。检测</a:t>
            </a:r>
            <a:r>
              <a:rPr kumimoji="1" lang="zh-CN" altLang="en-US" sz="2400" dirty="0"/>
              <a:t>颜色、形状、纹理</a:t>
            </a:r>
            <a:r>
              <a:rPr kumimoji="1" lang="zh-CN" altLang="en-US" sz="2400" dirty="0" smtClean="0"/>
              <a:t>等众多基本模式</a:t>
            </a:r>
            <a:r>
              <a:rPr kumimoji="1" lang="en-US" altLang="zh-CN" sz="2400" dirty="0" smtClean="0"/>
              <a:t>(pattern)</a:t>
            </a:r>
            <a:r>
              <a:rPr kumimoji="1" lang="zh-CN" altLang="en-US" sz="2400" dirty="0" smtClean="0"/>
              <a:t>的滤波器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卷积核</a:t>
            </a:r>
            <a:r>
              <a:rPr kumimoji="1" lang="en-US" altLang="zh-CN" sz="2400" dirty="0" smtClean="0"/>
              <a:t>)</a:t>
            </a:r>
            <a:r>
              <a:rPr kumimoji="1" lang="zh-CN" altLang="en-US" sz="2400" dirty="0" smtClean="0"/>
              <a:t>都</a:t>
            </a:r>
            <a:r>
              <a:rPr kumimoji="1" lang="zh-CN" altLang="en-US" sz="2400" dirty="0"/>
              <a:t>可以包含在一个足够</a:t>
            </a:r>
            <a:r>
              <a:rPr kumimoji="1" lang="zh-CN" altLang="en-US" sz="2400" dirty="0" smtClean="0"/>
              <a:t>复杂的深层卷积神经网络中</a:t>
            </a:r>
            <a:r>
              <a:rPr kumimoji="1" lang="zh-CN" altLang="en-US" sz="2400" dirty="0"/>
              <a:t>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3520" y="1087120"/>
            <a:ext cx="3048000" cy="6866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卷积操作的作用？</a:t>
            </a:r>
          </a:p>
        </p:txBody>
      </p:sp>
    </p:spTree>
    <p:extLst>
      <p:ext uri="{BB962C8B-B14F-4D97-AF65-F5344CB8AC3E}">
        <p14:creationId xmlns:p14="http://schemas.microsoft.com/office/powerpoint/2010/main" val="1392317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23360" y="2270066"/>
            <a:ext cx="9614160" cy="13672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47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通过</a:t>
            </a:r>
            <a:r>
              <a:rPr kumimoji="1" lang="zh-CN" altLang="en-US" sz="2400" dirty="0" smtClean="0"/>
              <a:t>“组合”这些</a:t>
            </a:r>
            <a:r>
              <a:rPr kumimoji="1" lang="zh-CN" altLang="en-US" sz="2400" dirty="0"/>
              <a:t>滤波器 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卷积核</a:t>
            </a:r>
            <a:r>
              <a:rPr kumimoji="1" lang="en-US" altLang="zh-CN" sz="2400" dirty="0" smtClean="0"/>
              <a:t>)</a:t>
            </a:r>
            <a:r>
              <a:rPr kumimoji="1" lang="zh-CN" altLang="en-US" sz="2400" dirty="0" smtClean="0"/>
              <a:t>以及</a:t>
            </a:r>
            <a:r>
              <a:rPr kumimoji="1" lang="zh-CN" altLang="en-US" sz="2400" dirty="0"/>
              <a:t>随着网络后续操作的进行，基本而一般的模式会逐渐被抽象为</a:t>
            </a:r>
            <a:r>
              <a:rPr kumimoji="1" lang="zh-CN" altLang="en-US" sz="2400" dirty="0" smtClean="0"/>
              <a:t>具有</a:t>
            </a:r>
            <a:r>
              <a:rPr kumimoji="1" lang="zh-CN" altLang="en-US" sz="2400" dirty="0"/>
              <a:t>高层语义的“概念”</a:t>
            </a:r>
            <a:r>
              <a:rPr kumimoji="1" lang="zh-CN" altLang="en-US" sz="2400" dirty="0" smtClean="0"/>
              <a:t>表示，并以此作为具体的样本类别。</a:t>
            </a:r>
            <a:endParaRPr kumimoji="1"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223520" y="1087120"/>
            <a:ext cx="3048000" cy="6866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卷积操作的作用？</a:t>
            </a:r>
          </a:p>
        </p:txBody>
      </p:sp>
    </p:spTree>
    <p:extLst>
      <p:ext uri="{BB962C8B-B14F-4D97-AF65-F5344CB8AC3E}">
        <p14:creationId xmlns:p14="http://schemas.microsoft.com/office/powerpoint/2010/main" val="40630880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池化层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8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池化层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35299" y="1345224"/>
            <a:ext cx="5651201" cy="67700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池化操作包括最大池化、平均值</a:t>
            </a:r>
            <a:r>
              <a:rPr kumimoji="1" lang="zh-CN" altLang="en-US" sz="2000" dirty="0"/>
              <a:t>池</a:t>
            </a:r>
            <a:r>
              <a:rPr kumimoji="1" lang="zh-CN" altLang="en-US" sz="2000" dirty="0" smtClean="0"/>
              <a:t>化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随机池化</a:t>
            </a:r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91" y="2418985"/>
            <a:ext cx="3429471" cy="3278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08" y="3056426"/>
            <a:ext cx="1800225" cy="18002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645062" y="3374046"/>
            <a:ext cx="3209925" cy="1014473"/>
            <a:chOff x="4645062" y="3374046"/>
            <a:chExt cx="3209925" cy="101447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5062" y="3770800"/>
              <a:ext cx="3209925" cy="37147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335624" y="337404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最大池化（</a:t>
              </a:r>
              <a:r>
                <a:rPr lang="en-US" altLang="zh-CN" dirty="0"/>
                <a:t> 2x2 </a:t>
              </a:r>
              <a:r>
                <a:rPr lang="zh-CN" altLang="en-US" dirty="0" smtClean="0"/>
                <a:t>）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01146" y="4019187"/>
              <a:ext cx="131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Stride = 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521483" y="5697417"/>
            <a:ext cx="817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4 ×4</a:t>
            </a:r>
            <a:endParaRPr lang="zh-CN" altLang="en-US" sz="2000" dirty="0"/>
          </a:p>
        </p:txBody>
      </p:sp>
      <p:sp>
        <p:nvSpPr>
          <p:cNvPr id="55" name="文本框 54"/>
          <p:cNvSpPr txBox="1"/>
          <p:nvPr/>
        </p:nvSpPr>
        <p:spPr>
          <a:xfrm>
            <a:off x="8411777" y="4910517"/>
            <a:ext cx="817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2 ×2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15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CNN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3142898" cy="1116809"/>
          </a:xfrm>
        </p:spPr>
        <p:txBody>
          <a:bodyPr/>
          <a:lstStyle/>
          <a:p>
            <a:r>
              <a:rPr lang="en-US" altLang="zh-TW" dirty="0" smtClean="0"/>
              <a:t>Max </a:t>
            </a:r>
            <a:r>
              <a:rPr lang="en-US" altLang="zh-TW" dirty="0"/>
              <a:t>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419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261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4102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44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419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261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102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4944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419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3261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102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944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2419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261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102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44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7235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8724613" y="208662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6588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7430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271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9113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588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7430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8271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9113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6588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7430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8271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9113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6588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7430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8271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9113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3230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4853091" y="20723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9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102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19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102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588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271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88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271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0519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3241431" cy="1147150"/>
          </a:xfrm>
        </p:spPr>
        <p:txBody>
          <a:bodyPr/>
          <a:lstStyle/>
          <a:p>
            <a:r>
              <a:rPr lang="en-US" altLang="zh-TW" dirty="0" smtClean="0"/>
              <a:t>Max </a:t>
            </a:r>
            <a:r>
              <a:rPr lang="en-US" altLang="zh-TW" dirty="0"/>
              <a:t>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862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126108" y="549336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8122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9094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9094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122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8312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9319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9319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327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949894" y="518595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 x 2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60728" y="5699910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</a:rPr>
              <a:t>Each filter </a:t>
            </a:r>
          </a:p>
          <a:p>
            <a:pPr algn="ctr" defTabSz="457200"/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</a:rPr>
              <a:t>is a channel</a:t>
            </a:r>
            <a:endParaRPr lang="zh-TW" altLang="en-US" sz="28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4676253" y="2729342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60727" y="1957288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New image </a:t>
            </a:r>
          </a:p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but smaller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38708" y="2610494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Conv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35639" y="4187993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Max</a:t>
            </a:r>
          </a:p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Pooling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6902126" y="4289229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5978983" y="3518706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35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池化层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3045" y="1389185"/>
            <a:ext cx="300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池化</a:t>
            </a:r>
            <a:r>
              <a:rPr lang="zh-CN" altLang="en-US" sz="2400" b="1" dirty="0" smtClean="0"/>
              <a:t>操作的作用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837592" y="2391508"/>
            <a:ext cx="7420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特征</a:t>
            </a:r>
            <a:r>
              <a:rPr lang="zh-CN" altLang="en-US" sz="2000" dirty="0" smtClean="0">
                <a:latin typeface="+mn-ea"/>
              </a:rPr>
              <a:t>不变性 </a:t>
            </a:r>
            <a:r>
              <a:rPr lang="en-US" altLang="zh-CN" sz="2000" dirty="0" smtClean="0">
                <a:latin typeface="+mn-ea"/>
              </a:rPr>
              <a:t>feature invariant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特征降维</a:t>
            </a:r>
            <a:endParaRPr lang="en-US" altLang="zh-CN" sz="20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在一定程度防止过</a:t>
            </a:r>
            <a:r>
              <a:rPr lang="zh-CN" altLang="en-US" sz="2000" dirty="0" smtClean="0">
                <a:latin typeface="+mn-ea"/>
              </a:rPr>
              <a:t>拟合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更</a:t>
            </a:r>
            <a:r>
              <a:rPr lang="zh-CN" altLang="en-US" sz="2000" dirty="0">
                <a:latin typeface="+mn-ea"/>
              </a:rPr>
              <a:t>方便优化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0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全连接层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791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0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-1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0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033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Flatten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-1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6511647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8997526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7125572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Fully Connected Feedforward network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3849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92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17755" cy="652366"/>
          </a:xfrm>
        </p:spPr>
        <p:txBody>
          <a:bodyPr/>
          <a:lstStyle/>
          <a:p>
            <a:r>
              <a:rPr kumimoji="1" lang="zh-CN" altLang="en-US" dirty="0" smtClean="0"/>
              <a:t>全连接层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11" y="321609"/>
            <a:ext cx="2290670" cy="11093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2783" y="1642484"/>
            <a:ext cx="10900292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连接层在整个卷积神经网络中起到“分类器”的作用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。如果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说卷积层、池化层和激活函数层等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操作是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原始数据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映射到隐层特征空间的话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，全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连接层则起到将学到的特征表示映射到样本的标记空间的作用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altLang="zh-CN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2782" y="3122363"/>
            <a:ext cx="10900293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在实际使用中，全连接层可由卷积操作实现：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对前层是全连接层的全连接层可以 转化为卷积核为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1×1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的卷积；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前层是卷积层的全连接层可以转化为卷积核 为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 × W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的全局卷积，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分别为前层卷积输出结果的高和宽</a:t>
            </a:r>
          </a:p>
          <a:p>
            <a:pPr>
              <a:lnSpc>
                <a:spcPts val="3000"/>
              </a:lnSpc>
            </a:pP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2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4218055" cy="652366"/>
          </a:xfrm>
        </p:spPr>
        <p:txBody>
          <a:bodyPr/>
          <a:lstStyle/>
          <a:p>
            <a:r>
              <a:rPr kumimoji="1" lang="zh-CN" altLang="en-US" dirty="0" smtClean="0"/>
              <a:t>感受野 </a:t>
            </a:r>
            <a:r>
              <a:rPr kumimoji="1" lang="en-US" altLang="zh-CN" dirty="0"/>
              <a:t>r</a:t>
            </a:r>
            <a:r>
              <a:rPr kumimoji="1" lang="en-US" altLang="zh-CN" dirty="0" smtClean="0"/>
              <a:t>eceptive </a:t>
            </a:r>
            <a:r>
              <a:rPr kumimoji="1" lang="en-US" altLang="zh-CN" dirty="0"/>
              <a:t>field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82514" y="1300155"/>
            <a:ext cx="10638521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感受野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原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指听觉、视觉等神经系统中一些神经元的特性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，即 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神经元只接受其所支配的刺激区域内的信号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。在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视觉神经系统中，视觉皮层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中神经细胞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的输出依赖于视网膜上的光感受器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。当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光感受器受刺激兴奋时，会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将神经冲动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信号传导至视觉皮层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。不过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需指出并不是所有神经皮层中的神经元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都会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接受这些信号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altLang="zh-CN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ts val="3000"/>
              </a:lnSpc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正是由于感受野等功能结构在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猫的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视觉中枢中的发现，催生了福岛邦彦的带卷积和子采样操作的多层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神经网络。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8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4218055" cy="652366"/>
          </a:xfrm>
        </p:spPr>
        <p:txBody>
          <a:bodyPr/>
          <a:lstStyle/>
          <a:p>
            <a:r>
              <a:rPr kumimoji="1" lang="zh-CN" altLang="en-US" dirty="0" smtClean="0"/>
              <a:t>感受野 </a:t>
            </a:r>
            <a:r>
              <a:rPr kumimoji="1" lang="en-US" altLang="zh-CN" dirty="0"/>
              <a:t>r</a:t>
            </a:r>
            <a:r>
              <a:rPr kumimoji="1" lang="en-US" altLang="zh-CN" dirty="0" smtClean="0"/>
              <a:t>eceptive </a:t>
            </a:r>
            <a:r>
              <a:rPr kumimoji="1" lang="en-US" altLang="zh-CN" dirty="0"/>
              <a:t>field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70383" y="1362257"/>
            <a:ext cx="4957003" cy="3942617"/>
            <a:chOff x="923584" y="1691787"/>
            <a:chExt cx="4957003" cy="39426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584" y="1691787"/>
              <a:ext cx="4591050" cy="379095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687" y="4986704"/>
              <a:ext cx="1104900" cy="6477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075242" y="556347"/>
            <a:ext cx="3315866" cy="4748527"/>
            <a:chOff x="6979992" y="1168696"/>
            <a:chExt cx="3315866" cy="474852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028" y="1293569"/>
              <a:ext cx="2480830" cy="462365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9992" y="5482737"/>
              <a:ext cx="676275" cy="3048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5242" y="4729529"/>
              <a:ext cx="581025" cy="2571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4490" y="3557587"/>
              <a:ext cx="581025" cy="2571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0491" y="1794730"/>
              <a:ext cx="390525" cy="31432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6267" y="2828741"/>
              <a:ext cx="533400" cy="18097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89617" y="3490912"/>
              <a:ext cx="133350" cy="323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2967" y="3009716"/>
              <a:ext cx="134082" cy="323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50054" y="2427412"/>
              <a:ext cx="85725" cy="20955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4238" y="1168696"/>
              <a:ext cx="707777" cy="163333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61387" y="5363225"/>
            <a:ext cx="4791808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500" dirty="0"/>
              <a:t>(a</a:t>
            </a:r>
            <a:r>
              <a:rPr lang="en-US" altLang="zh-CN" sz="1500" dirty="0" smtClean="0"/>
              <a:t>) </a:t>
            </a:r>
            <a:r>
              <a:rPr lang="zh-CN" altLang="en-US" sz="1500" dirty="0" smtClean="0"/>
              <a:t>单</a:t>
            </a:r>
            <a:r>
              <a:rPr lang="zh-CN" altLang="en-US" sz="1500" dirty="0"/>
              <a:t>层卷积中后层神经元对应的前层感受野</a:t>
            </a:r>
            <a:r>
              <a:rPr lang="en-US" altLang="zh-CN" sz="1500" dirty="0"/>
              <a:t>(</a:t>
            </a:r>
            <a:r>
              <a:rPr lang="zh-CN" altLang="en-US" sz="1500" dirty="0"/>
              <a:t>黄色区域</a:t>
            </a:r>
            <a:r>
              <a:rPr lang="en-US" altLang="zh-CN" sz="1500" dirty="0" smtClean="0"/>
              <a:t>)</a:t>
            </a:r>
            <a:r>
              <a:rPr lang="zh-CN" altLang="en-US" sz="1500" dirty="0" smtClean="0"/>
              <a:t>图</a:t>
            </a:r>
            <a:r>
              <a:rPr lang="zh-CN" altLang="en-US" sz="1500" dirty="0"/>
              <a:t>中卷积核大小为</a:t>
            </a:r>
            <a:r>
              <a:rPr lang="en-US" altLang="zh-CN" sz="1500" dirty="0" smtClean="0"/>
              <a:t>7×7</a:t>
            </a:r>
            <a:r>
              <a:rPr lang="zh-CN" altLang="en-US" sz="1500" dirty="0" smtClean="0"/>
              <a:t>，步长为</a:t>
            </a:r>
            <a:r>
              <a:rPr lang="en-US" altLang="zh-CN" sz="1500" dirty="0" smtClean="0"/>
              <a:t>1</a:t>
            </a:r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708531" y="5372550"/>
            <a:ext cx="4721469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500" dirty="0"/>
              <a:t>(</a:t>
            </a:r>
            <a:r>
              <a:rPr lang="en-US" altLang="zh-CN" sz="1500" dirty="0" smtClean="0"/>
              <a:t>b) </a:t>
            </a:r>
            <a:r>
              <a:rPr lang="zh-CN" altLang="en-US" sz="1500" dirty="0" smtClean="0"/>
              <a:t>多</a:t>
            </a:r>
            <a:r>
              <a:rPr lang="zh-CN" altLang="en-US" sz="1500" dirty="0"/>
              <a:t>层卷积中后层神经元对应的前层感受野黄色区域</a:t>
            </a:r>
            <a:r>
              <a:rPr lang="en-US" altLang="zh-CN" sz="1500" dirty="0" smtClean="0"/>
              <a:t>)    </a:t>
            </a:r>
            <a:r>
              <a:rPr lang="zh-CN" altLang="en-US" sz="1500" dirty="0" smtClean="0"/>
              <a:t>图中</a:t>
            </a:r>
            <a:r>
              <a:rPr lang="zh-CN" altLang="en-US" sz="1500" dirty="0"/>
              <a:t>卷积核大小为</a:t>
            </a:r>
            <a:r>
              <a:rPr lang="en-US" altLang="zh-CN" sz="1500" dirty="0" smtClean="0"/>
              <a:t>3×3</a:t>
            </a:r>
            <a:r>
              <a:rPr lang="zh-CN" altLang="en-US" sz="1500" dirty="0" smtClean="0"/>
              <a:t>，步长为</a:t>
            </a:r>
            <a:r>
              <a:rPr lang="en-US" altLang="zh-CN" sz="1500" dirty="0" smtClean="0"/>
              <a:t>1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314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3210906" cy="652366"/>
          </a:xfrm>
        </p:spPr>
        <p:txBody>
          <a:bodyPr/>
          <a:lstStyle/>
          <a:p>
            <a:r>
              <a:rPr kumimoji="1" lang="zh-CN" altLang="en-US" dirty="0"/>
              <a:t>深度特征的层次性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45" y="2414221"/>
            <a:ext cx="8801100" cy="32956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5609" y="1027593"/>
            <a:ext cx="120276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2014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Zeiler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Fergus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反卷积技术对卷积神经网络（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Alex-Net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）特征进行可视化，</a:t>
            </a:r>
          </a:p>
          <a:p>
            <a:pPr algn="ctr">
              <a:lnSpc>
                <a:spcPts val="3000"/>
              </a:lnSpc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洞察了卷积网络的诸多特性，其中之一就是层次性。</a:t>
            </a:r>
          </a:p>
        </p:txBody>
      </p:sp>
    </p:spTree>
    <p:extLst>
      <p:ext uri="{BB962C8B-B14F-4D97-AF65-F5344CB8AC3E}">
        <p14:creationId xmlns:p14="http://schemas.microsoft.com/office/powerpoint/2010/main" val="40144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7225025" cy="652366"/>
          </a:xfrm>
        </p:spPr>
        <p:txBody>
          <a:bodyPr/>
          <a:lstStyle/>
          <a:p>
            <a:r>
              <a:rPr kumimoji="1" lang="zh-CN" altLang="en-US" dirty="0"/>
              <a:t>深度特征的层次性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95" y="1870197"/>
            <a:ext cx="8939212" cy="36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5043854" cy="1325563"/>
          </a:xfrm>
        </p:spPr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798169" cy="579422"/>
          </a:xfrm>
        </p:spPr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30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92" y="4738635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395066" y="2742469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A neuron does not have to see the whole image to discover the pattern.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7783916" y="5722672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“beak”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detector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7830" y="473863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3404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222173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Connecting to small region with less parameters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4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0" grpId="0" animBg="1"/>
      <p:bldP spid="43" grpId="0" animBg="1"/>
      <p:bldP spid="44" grpId="0" animBg="1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7225025" cy="652366"/>
          </a:xfrm>
        </p:spPr>
        <p:txBody>
          <a:bodyPr/>
          <a:lstStyle/>
          <a:p>
            <a:r>
              <a:rPr kumimoji="1" lang="zh-CN" altLang="en-US" dirty="0"/>
              <a:t>深度特征的层次性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37" y="1354015"/>
            <a:ext cx="7823032" cy="46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7225025" cy="652366"/>
          </a:xfrm>
        </p:spPr>
        <p:txBody>
          <a:bodyPr/>
          <a:lstStyle/>
          <a:p>
            <a:r>
              <a:rPr kumimoji="1" lang="zh-CN" altLang="en-US" dirty="0" smtClean="0"/>
              <a:t>迁移学习 </a:t>
            </a:r>
            <a:r>
              <a:rPr kumimoji="1" lang="en-US" altLang="zh-CN" dirty="0" smtClean="0"/>
              <a:t>Transfer Learning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09" y="1222131"/>
            <a:ext cx="3307094" cy="4829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48" y="1222506"/>
            <a:ext cx="3955806" cy="48291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092" y="66676"/>
            <a:ext cx="3190875" cy="80962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11101" y="1142999"/>
            <a:ext cx="2874578" cy="4908673"/>
            <a:chOff x="1311101" y="1142999"/>
            <a:chExt cx="2874578" cy="490867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1101" y="1142999"/>
              <a:ext cx="2108373" cy="4908673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/>
            <p:nvPr/>
          </p:nvCxnSpPr>
          <p:spPr>
            <a:xfrm flipH="1">
              <a:off x="2661461" y="4466492"/>
              <a:ext cx="664413" cy="75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 flipV="1">
              <a:off x="2593731" y="2004646"/>
              <a:ext cx="732143" cy="6330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8176" y="2685864"/>
              <a:ext cx="1376669" cy="29765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3268" y="4075966"/>
              <a:ext cx="1532411" cy="371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42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4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77820" y="1356465"/>
            <a:ext cx="2277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/>
              <a:t>Dogs </a:t>
            </a:r>
            <a:r>
              <a:rPr lang="en-US" altLang="zh-CN" sz="2200" b="1" dirty="0"/>
              <a:t>vs. Cats</a:t>
            </a:r>
            <a:endParaRPr lang="zh-CN" altLang="en-US" sz="2200" b="1" dirty="0"/>
          </a:p>
        </p:txBody>
      </p:sp>
      <p:pic>
        <p:nvPicPr>
          <p:cNvPr id="2050" name="Picture 2" descr="Woof Me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8" y="2186795"/>
            <a:ext cx="42862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6084277" y="2617671"/>
            <a:ext cx="3226777" cy="135888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 smtClean="0"/>
              <a:t>训练集共</a:t>
            </a:r>
            <a:r>
              <a:rPr kumimoji="1" lang="en-US" altLang="zh-CN" sz="2200" dirty="0" smtClean="0"/>
              <a:t>25000</a:t>
            </a:r>
            <a:r>
              <a:rPr kumimoji="1" lang="zh-CN" altLang="en-US" sz="2200" dirty="0" smtClean="0"/>
              <a:t>张图片，其中猫狗各</a:t>
            </a:r>
            <a:r>
              <a:rPr kumimoji="1" lang="en-US" altLang="zh-CN" sz="2200" dirty="0" smtClean="0"/>
              <a:t>12500</a:t>
            </a:r>
            <a:r>
              <a:rPr kumimoji="1" lang="zh-CN" altLang="en-US" sz="2200" dirty="0" smtClean="0"/>
              <a:t>张</a:t>
            </a:r>
            <a:endParaRPr kumimoji="1" lang="en-US" altLang="zh-CN" sz="2200" dirty="0" smtClean="0"/>
          </a:p>
          <a:p>
            <a:pPr algn="ctr"/>
            <a:r>
              <a:rPr kumimoji="1" lang="zh-CN" altLang="en-US" sz="2200" dirty="0" smtClean="0"/>
              <a:t>测试集</a:t>
            </a:r>
            <a:r>
              <a:rPr kumimoji="1" lang="en-US" altLang="zh-CN" sz="2200" dirty="0" smtClean="0"/>
              <a:t>12500</a:t>
            </a:r>
            <a:r>
              <a:rPr kumimoji="1" lang="zh-CN" altLang="en-US" sz="2200" dirty="0" smtClean="0"/>
              <a:t>张</a:t>
            </a:r>
            <a:endParaRPr kumimoji="1"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4220309" y="5960574"/>
            <a:ext cx="48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https://www.kaggle.com/c/dogs-vs-cats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8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89" y="3583962"/>
            <a:ext cx="4095750" cy="2714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48" y="766888"/>
            <a:ext cx="8143875" cy="2714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6976" y="5867627"/>
            <a:ext cx="1736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98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248336" y="2744471"/>
            <a:ext cx="5464841" cy="1215006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THANK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YOU 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经典结构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0383" y="1248508"/>
            <a:ext cx="980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Alex-Net</a:t>
            </a:r>
            <a:r>
              <a:rPr lang="zh-CN" altLang="en-US" dirty="0"/>
              <a:t>的网络结构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共</a:t>
            </a:r>
            <a:r>
              <a:rPr lang="zh-CN" altLang="en-US" dirty="0"/>
              <a:t>含五层卷积层和三层全连接层。</a:t>
            </a:r>
            <a:r>
              <a:rPr lang="en-US" altLang="zh-CN" dirty="0"/>
              <a:t>Alex-Net</a:t>
            </a:r>
            <a:r>
              <a:rPr lang="zh-CN" altLang="en-US" dirty="0"/>
              <a:t>的上下两支是为方便同时使用两片</a:t>
            </a:r>
            <a:r>
              <a:rPr lang="en-US" altLang="zh-CN" dirty="0"/>
              <a:t>GPU</a:t>
            </a:r>
            <a:r>
              <a:rPr lang="zh-CN" altLang="en-US" dirty="0"/>
              <a:t>并行训训练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不过</a:t>
            </a:r>
            <a:r>
              <a:rPr lang="zh-CN" altLang="en-US" dirty="0"/>
              <a:t>在第三层卷积和全连接层处上下两支信息可交互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66" y="2371925"/>
            <a:ext cx="7619857" cy="2512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86300" y="4723647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Alex-Net</a:t>
            </a:r>
            <a:r>
              <a:rPr lang="zh-CN" altLang="en-US" dirty="0" smtClean="0"/>
              <a:t>网络结构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7522" y="5451259"/>
            <a:ext cx="1045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Alex </a:t>
            </a:r>
            <a:r>
              <a:rPr lang="en-US" altLang="zh-CN" dirty="0" err="1"/>
              <a:t>Krizhevsky</a:t>
            </a:r>
            <a:r>
              <a:rPr lang="en-US" altLang="zh-CN" dirty="0"/>
              <a:t>, Ilya </a:t>
            </a:r>
            <a:r>
              <a:rPr lang="en-US" altLang="zh-CN" dirty="0" err="1"/>
              <a:t>Sutskever</a:t>
            </a:r>
            <a:r>
              <a:rPr lang="en-US" altLang="zh-CN" dirty="0"/>
              <a:t>, and Geoffrey E. Hinton. </a:t>
            </a:r>
            <a:r>
              <a:rPr lang="en-US" altLang="zh-CN" dirty="0" smtClean="0"/>
              <a:t> ImageNet </a:t>
            </a:r>
            <a:r>
              <a:rPr lang="en-US" altLang="zh-CN" dirty="0"/>
              <a:t>classification </a:t>
            </a:r>
            <a:r>
              <a:rPr lang="en-US" altLang="zh-CN" dirty="0" smtClean="0"/>
              <a:t>with deep </a:t>
            </a:r>
            <a:r>
              <a:rPr lang="en-US" altLang="zh-CN" dirty="0"/>
              <a:t>convolutional neural networks. In </a:t>
            </a:r>
            <a:r>
              <a:rPr lang="en-US" altLang="zh-CN" i="1" dirty="0"/>
              <a:t>Advances in Neural Information </a:t>
            </a:r>
            <a:r>
              <a:rPr lang="en-US" altLang="zh-CN" i="1" dirty="0" smtClean="0"/>
              <a:t>Processing Systems</a:t>
            </a:r>
            <a:r>
              <a:rPr lang="en-US" altLang="zh-CN" dirty="0"/>
              <a:t>, pages 1097-1105, </a:t>
            </a:r>
            <a:r>
              <a:rPr lang="en-US" altLang="zh-CN" dirty="0" smtClean="0"/>
              <a:t>2012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2362879" cy="652366"/>
          </a:xfrm>
        </p:spPr>
        <p:txBody>
          <a:bodyPr/>
          <a:lstStyle/>
          <a:p>
            <a:r>
              <a:rPr kumimoji="1" lang="zh-CN" altLang="en-US" dirty="0" smtClean="0"/>
              <a:t>经典结构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1501" y="1104439"/>
            <a:ext cx="2080548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VGG-Nets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98938" y="5971301"/>
            <a:ext cx="894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Very Deep Convolutional Networks for Large-Scale Image </a:t>
            </a:r>
            <a:r>
              <a:rPr lang="en-US" altLang="zh-CN" dirty="0" smtClean="0"/>
              <a:t>Recognition.   2014</a:t>
            </a:r>
            <a:endParaRPr lang="zh-CN" altLang="en-US" dirty="0"/>
          </a:p>
        </p:txBody>
      </p:sp>
      <p:sp>
        <p:nvSpPr>
          <p:cNvPr id="8" name="AutoShape 2" descr="vgg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60" y="1939682"/>
            <a:ext cx="5553075" cy="3295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27012" y="5331820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VGG16</a:t>
            </a:r>
            <a:r>
              <a:rPr lang="zh-CN" altLang="en-US" dirty="0"/>
              <a:t>网络结构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67" y="102896"/>
            <a:ext cx="4478168" cy="58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经典结构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1501" y="1104439"/>
            <a:ext cx="2080548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FF0000"/>
                </a:solidFill>
              </a:rPr>
              <a:t>GoogLeNet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10854" y="5971301"/>
            <a:ext cx="415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Going Deeper with </a:t>
            </a:r>
            <a:r>
              <a:rPr lang="en-US" altLang="zh-CN" dirty="0" smtClean="0"/>
              <a:t>Convolutions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AutoShape 2" descr="vgg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13972" y="5889527"/>
            <a:ext cx="283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GoogLeNet</a:t>
            </a:r>
            <a:r>
              <a:rPr lang="en-US" altLang="zh-CN" dirty="0" smtClean="0"/>
              <a:t> </a:t>
            </a:r>
            <a:r>
              <a:rPr lang="zh-CN" altLang="en-US" dirty="0" smtClean="0"/>
              <a:t>网络结构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89" y="160338"/>
            <a:ext cx="1491357" cy="56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经典结构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2" y="1112225"/>
            <a:ext cx="300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Residual Network</a:t>
            </a:r>
            <a:endParaRPr lang="zh-CN" altLang="en-US" sz="2400" dirty="0"/>
          </a:p>
        </p:txBody>
      </p:sp>
      <p:sp>
        <p:nvSpPr>
          <p:cNvPr id="8" name="AutoShape 2" descr="vgg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5890845"/>
            <a:ext cx="548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Residual Learning for Image Recognition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451" y="87922"/>
            <a:ext cx="3237234" cy="17749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79" y="87922"/>
            <a:ext cx="3006961" cy="62387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7" y="3926616"/>
            <a:ext cx="5375075" cy="16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91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066085" cy="561566"/>
          </a:xfrm>
        </p:spPr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91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6599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“upper-left beak”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detector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13051" y="262851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27855" y="49939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73" y="4653036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“middle beak”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detector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72370" y="4278359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They can use the same set of parameters.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25721" y="3877535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Do almost the same thing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969448" y="3767981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13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经典结构</a:t>
            </a:r>
            <a:endParaRPr kumimoji="1" lang="zh-CN" altLang="en-US" dirty="0"/>
          </a:p>
        </p:txBody>
      </p:sp>
      <p:sp>
        <p:nvSpPr>
          <p:cNvPr id="8" name="AutoShape 2" descr="vgg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4832838" cy="1256716"/>
          </a:xfrm>
        </p:spPr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77512" y="1644559"/>
            <a:ext cx="7886700" cy="556799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</a:t>
            </a:r>
            <a:r>
              <a:rPr lang="en-US" altLang="zh-TW" dirty="0" smtClean="0"/>
              <a:t>pixels will </a:t>
            </a:r>
            <a:r>
              <a:rPr lang="en-US" altLang="zh-TW" dirty="0"/>
              <a:t>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593" y="2924265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54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921010" y="3627333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15674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04108" y="5511516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We can subsample the pixels to make image smaller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00147" y="6021006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Less parameters for the network to process the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2479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82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6" grpId="0"/>
      <p:bldP spid="8" grpId="0"/>
      <p:bldP spid="13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010019" cy="1325563"/>
          </a:xfrm>
        </p:spPr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273703" y="2274348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Fully Connected Feedforward network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43" y="19153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2801456" y="1705970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cat dog 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Convolution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Max Pooling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Convolution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Max Pooling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Flatten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7393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7393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7393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7393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6405210" y="5753403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678215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48969" y="3414759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Can repeat many times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8550249" y="1806542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37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38946" y="4419541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4796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43" y="19153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Convolution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Max Pooling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Convolution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Max Pooling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Flatten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7393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7393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7393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7393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6405210" y="5753403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678215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48969" y="3414759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Can repeat many times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8550249" y="1806542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1899" y="1862452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Some patterns are much smaller than the whole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5502" y="3232244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The same patterns appear in different regions.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9944" y="4554816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Subsampling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the pixels will not change the object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6117837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6117837" y="2900750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6111987" y="3307762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6111987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805191" y="13889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Property 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11519" y="2743181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Property 2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11519" y="4070721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Property 3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3029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5907" y="1474236"/>
            <a:ext cx="6696270" cy="1726165"/>
          </a:xfrm>
        </p:spPr>
        <p:txBody>
          <a:bodyPr/>
          <a:lstStyle/>
          <a:p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</TotalTime>
  <Words>2173</Words>
  <Application>Microsoft Office PowerPoint</Application>
  <PresentationFormat>宽屏</PresentationFormat>
  <Paragraphs>783</Paragraphs>
  <Slides>50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3" baseType="lpstr">
      <vt:lpstr>新細明體</vt:lpstr>
      <vt:lpstr>等线</vt:lpstr>
      <vt:lpstr>宋体</vt:lpstr>
      <vt:lpstr>Microsoft YaHei</vt:lpstr>
      <vt:lpstr>Microsoft YaHei</vt:lpstr>
      <vt:lpstr>Arial</vt:lpstr>
      <vt:lpstr>Calibri</vt:lpstr>
      <vt:lpstr>Calibri Light</vt:lpstr>
      <vt:lpstr>Century Gothic</vt:lpstr>
      <vt:lpstr>Segoe UI Light</vt:lpstr>
      <vt:lpstr>Symbol</vt:lpstr>
      <vt:lpstr>Wingdings</vt:lpstr>
      <vt:lpstr>模板页面</vt:lpstr>
      <vt:lpstr>OfficePLUS</vt:lpstr>
      <vt:lpstr>Office 佈景主題</vt:lpstr>
      <vt:lpstr>1_Office 佈景主題</vt:lpstr>
      <vt:lpstr>2_Office 佈景主題</vt:lpstr>
      <vt:lpstr>3_Office 佈景主題</vt:lpstr>
      <vt:lpstr>4_Office 佈景主題</vt:lpstr>
      <vt:lpstr>5_Office 佈景主題</vt:lpstr>
      <vt:lpstr>6_Office 佈景主題</vt:lpstr>
      <vt:lpstr>7_Office 佈景主題</vt:lpstr>
      <vt:lpstr>方程式</vt:lpstr>
      <vt:lpstr>PowerPoint 演示文稿</vt:lpstr>
      <vt:lpstr>PowerPoint 演示文稿</vt:lpstr>
      <vt:lpstr>PowerPoint 演示文稿</vt:lpstr>
      <vt:lpstr>Why CNN for Image</vt:lpstr>
      <vt:lpstr>Why CNN for Image</vt:lpstr>
      <vt:lpstr>Why CNN for Image</vt:lpstr>
      <vt:lpstr>The whole CNN</vt:lpstr>
      <vt:lpstr>The whole 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CNN – Convolution</vt:lpstr>
      <vt:lpstr>CNN – Convolution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Max Pooling</vt:lpstr>
      <vt:lpstr>Max Pooling</vt:lpstr>
      <vt:lpstr>PowerPoint 演示文稿</vt:lpstr>
      <vt:lpstr>PowerPoint 演示文稿</vt:lpstr>
      <vt:lpstr>Flatten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樊高阳</cp:lastModifiedBy>
  <cp:revision>194</cp:revision>
  <dcterms:created xsi:type="dcterms:W3CDTF">2015-08-18T02:51:41Z</dcterms:created>
  <dcterms:modified xsi:type="dcterms:W3CDTF">2018-06-29T07:36:41Z</dcterms:modified>
  <cp:category/>
</cp:coreProperties>
</file>